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6" r:id="rId4"/>
    <p:sldId id="289" r:id="rId5"/>
    <p:sldId id="290" r:id="rId6"/>
    <p:sldId id="291" r:id="rId7"/>
    <p:sldId id="293" r:id="rId8"/>
    <p:sldId id="294" r:id="rId9"/>
    <p:sldId id="302" r:id="rId10"/>
    <p:sldId id="288" r:id="rId11"/>
    <p:sldId id="295" r:id="rId12"/>
    <p:sldId id="296" r:id="rId13"/>
    <p:sldId id="298" r:id="rId14"/>
    <p:sldId id="297" r:id="rId15"/>
    <p:sldId id="299" r:id="rId16"/>
    <p:sldId id="300" r:id="rId17"/>
    <p:sldId id="301" r:id="rId18"/>
    <p:sldId id="274" r:id="rId19"/>
  </p:sldIdLst>
  <p:sldSz cx="12192000" cy="6858000"/>
  <p:notesSz cx="6858000" cy="9144000"/>
  <p:embeddedFontLst>
    <p:embeddedFont>
      <p:font typeface="Pretendard Variable Black" panose="02000003000000020004"/>
      <p:bold r:id="rId21"/>
    </p:embeddedFont>
    <p:embeddedFont>
      <p:font typeface="Pretendard Variable Medium" panose="02000003000000020004"/>
      <p:regular r:id="rId22"/>
    </p:embeddedFont>
    <p:embeddedFont>
      <p:font typeface="Pretendard Variable SemiBold" panose="02000003000000020004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" id="{FBA5011C-4362-473E-BA14-AD9B9F86F4F3}">
          <p14:sldIdLst>
            <p14:sldId id="256"/>
            <p14:sldId id="257"/>
          </p14:sldIdLst>
        </p14:section>
        <p14:section name="업무 소개" id="{B5A621AC-5DB9-4D13-B85B-305CEB1936C8}">
          <p14:sldIdLst>
            <p14:sldId id="286"/>
          </p14:sldIdLst>
        </p14:section>
        <p14:section name="업무 프로세스" id="{0F37FCED-1C08-4F8A-9A9E-7F53765141B0}">
          <p14:sldIdLst>
            <p14:sldId id="289"/>
            <p14:sldId id="290"/>
            <p14:sldId id="291"/>
            <p14:sldId id="293"/>
            <p14:sldId id="294"/>
          </p14:sldIdLst>
        </p14:section>
        <p14:section name="작업 요청 현황" id="{BEFE40FC-74BC-40F7-B259-BADC4FA7690A}">
          <p14:sldIdLst>
            <p14:sldId id="302"/>
            <p14:sldId id="288"/>
          </p14:sldIdLst>
        </p14:section>
        <p14:section name="작업 사례" id="{959AA6DF-F9B3-4B2C-BFBD-F8ABFE6CFCFB}">
          <p14:sldIdLst>
            <p14:sldId id="295"/>
            <p14:sldId id="296"/>
            <p14:sldId id="298"/>
            <p14:sldId id="297"/>
            <p14:sldId id="299"/>
            <p14:sldId id="300"/>
            <p14:sldId id="301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62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>
        <p:guide orient="horz" pos="2160"/>
        <p:guide pos="7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Variable Medium" panose="02000003000000020004" pitchFamily="2" charset="-127"/>
                <a:ea typeface="Pretendard Variable Medium" panose="020000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Variable Medium" panose="02000003000000020004" pitchFamily="2" charset="-127"/>
                <a:ea typeface="Pretendard Variable Medium" panose="02000003000000020004" pitchFamily="2" charset="-127"/>
              </a:defRPr>
            </a:lvl1pPr>
          </a:lstStyle>
          <a:p>
            <a:fld id="{0CA2C716-0B80-4990-AF2E-6AC5C34C6CF5}" type="datetimeFigureOut">
              <a:rPr lang="ko-KR" altLang="en-US" smtClean="0"/>
              <a:pPr/>
              <a:t>2024-07-23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Variable Medium" panose="02000003000000020004" pitchFamily="2" charset="-127"/>
                <a:ea typeface="Pretendard Variable Medium" panose="020000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Variable Medium" panose="02000003000000020004" pitchFamily="2" charset="-127"/>
                <a:ea typeface="Pretendard Variable Medium" panose="02000003000000020004" pitchFamily="2" charset="-127"/>
              </a:defRPr>
            </a:lvl1pPr>
          </a:lstStyle>
          <a:p>
            <a:fld id="{DB7FC4D6-E2BB-491F-A5E6-3C25D9DE96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71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 Variable Medium" panose="02000003000000020004" pitchFamily="2" charset="-127"/>
        <a:ea typeface="Pretendard Variable Medium" panose="020000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 Variable Medium" panose="02000003000000020004" pitchFamily="2" charset="-127"/>
        <a:ea typeface="Pretendard Variable Medium" panose="020000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 Variable Medium" panose="02000003000000020004" pitchFamily="2" charset="-127"/>
        <a:ea typeface="Pretendard Variable Medium" panose="020000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 Variable Medium" panose="02000003000000020004" pitchFamily="2" charset="-127"/>
        <a:ea typeface="Pretendard Variable Medium" panose="020000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 Variable Medium" panose="02000003000000020004" pitchFamily="2" charset="-127"/>
        <a:ea typeface="Pretendard Variable Medium" panose="020000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5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3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6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3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6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9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4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3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5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8FBF-4F57-4CF4-BCE0-FC7ABFE3AFA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4379-7E04-44F9-B78B-9E5BE88A8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3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</a:defRPr>
            </a:lvl1pPr>
          </a:lstStyle>
          <a:p>
            <a:fld id="{2A3D8FBF-4F57-4CF4-BCE0-FC7ABFE3AFA3}" type="datetimeFigureOut">
              <a:rPr lang="ko-KR" altLang="en-US" smtClean="0"/>
              <a:pPr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</a:defRPr>
            </a:lvl1pPr>
          </a:lstStyle>
          <a:p>
            <a:fld id="{04234379-7E04-44F9-B78B-9E5BE88A820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6F57BA-D204-F2EE-A525-62C1E8EEB7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9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Variable Medium" panose="02000003000000020004" pitchFamily="2" charset="-127"/>
          <a:ea typeface="Pretendard Variable Medium" panose="020000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Variable Medium" panose="02000003000000020004" pitchFamily="2" charset="-127"/>
          <a:ea typeface="Pretendard Variable Medium" panose="020000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Variable Medium" panose="02000003000000020004" pitchFamily="2" charset="-127"/>
          <a:ea typeface="Pretendard Variable Medium" panose="020000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Variable Medium" panose="02000003000000020004" pitchFamily="2" charset="-127"/>
          <a:ea typeface="Pretendard Variable Medium" panose="020000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Variable Medium" panose="02000003000000020004" pitchFamily="2" charset="-127"/>
          <a:ea typeface="Pretendard Variable Medium" panose="020000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Variable Medium" panose="02000003000000020004" pitchFamily="2" charset="-127"/>
          <a:ea typeface="Pretendard Variable Medium" panose="020000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ineralbio123.cafe24.com/skin-skin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ba.co.kr/skin-skin9/board/p_review/list.html?board_no=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portre.co.kr/product/detail.html?cate_no=1&amp;product_no=36&amp;close_url=https%3A%2F%2Fwww.portre.co.kr%2Fboard%2Fproduct%2Flist.html%3Fboard_no%3D4%26close_url%3Dhttps%253A%252F%252Fwww.portre.co.kr%252Fproduct%252Fdetail.html%253Fproduct_no%253D58%2526cate_no%253D1%2526display_group%253D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portre.co.kr/board/product/list.html?board_no=4&amp;close_url=https%3A%2F%2Fwww.portre.co.kr%2Fproduct%2Fdetail.html%3Fcate_no%3D1%26product_no%3D36%26close_url%3Dhttps%253A%252F%252Fwww.portre.co.kr%252Fboard%252Fproduct%252Flist.html%253Fboard_no%253D4%2526close_url%253Dhttps%25253A%25252F%25252Fwww.portre.co.kr%25252Fproduct%25252Fdetail.html%25253Fproduct_no%25253D58%252526cate_no%25253D1%252526display_group%25253D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portre.co.kr/board/product/list.html?board_no=4&amp;close_url=https%3A%2F%2Fwww.portre.co.kr%2Fproduct%2Fdetail.html%3Fcate_no%3D1%26product_no%3D36%26close_url%3Dhttps%253A%252F%252Fwww.portre.co.kr%252Fboard%252Fproduct%252Flist.html%253Fboard_no%253D4%2526close_url%253Dhttps%25253A%25252F%25252Fwww.portre.co.kr%25252Fproduct%25252Fdetail.html%25253Fproduct_no%25253D58%252526cate_no%25253D1%252526display_group%25253D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center.cre.ma/partners/%EB%A6%AC%EB%B7%B0-%EC%BB%A4%EC%8A%A4%ED%85%80-%EB%94%94%EC%9E%90%EC%9D%B8-%EC%9C%84%EC%A0%AF" TargetMode="External"/><Relationship Id="rId2" Type="http://schemas.openxmlformats.org/officeDocument/2006/relationships/hyperlink" Target="https://docs.google.com/forms/d/1fWYfxhvorrVS5jczNh2hJdkJR9qKYuLUMfTEcJUFgv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1fWYfxhvorrVS5jczNh2hJdkJR9qKYuLUMfTEcJUFgvI/edit" TargetMode="External"/><Relationship Id="rId2" Type="http://schemas.openxmlformats.org/officeDocument/2006/relationships/hyperlink" Target="https://docs.google.com/spreadsheets/d/1WdWcmkDFkYHEewS2hNbBaWBxpzW2iJZrFUqPwZqZ0j0/edit?gid=507128488#gid=50712848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1DE9417-8016-586E-A11A-54423CC7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08"/>
            <a:ext cx="12191999" cy="6857999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704848" y="1954134"/>
            <a:ext cx="10782300" cy="162163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Crema Custom CSS </a:t>
            </a:r>
            <a:br>
              <a:rPr lang="en-US" altLang="ko-KR" sz="4800" b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r>
              <a:rPr lang="ko-KR" altLang="en-US" sz="4800" b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인수인계서</a:t>
            </a:r>
            <a:endParaRPr lang="ko-KR" altLang="en-US" sz="28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Pretendard Variable Medium" panose="02000003000000020004" pitchFamily="2" charset="-127"/>
              <a:ea typeface="Pretendard Variable Medium" panose="020000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86792" y="5138758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</a:rPr>
              <a:t>2024.07.23</a:t>
            </a:r>
          </a:p>
          <a:p>
            <a:r>
              <a:rPr lang="ko-KR" altLang="en-US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</a:rPr>
              <a:t>박한솔</a:t>
            </a: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55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3.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작업 요청 현황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C5397E-8946-D654-156A-8EC8E7B3F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008" y="2248613"/>
            <a:ext cx="6755214" cy="38301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7247D6-1C3D-7202-7146-D4A25D2F867D}"/>
              </a:ext>
            </a:extLst>
          </p:cNvPr>
          <p:cNvSpPr txBox="1"/>
          <p:nvPr/>
        </p:nvSpPr>
        <p:spPr>
          <a:xfrm>
            <a:off x="2397499" y="1189899"/>
            <a:ext cx="66577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담당자는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신청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Data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구글폼에서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dirty="0"/>
              <a:t>Edit Notification </a:t>
            </a:r>
            <a:r>
              <a:rPr lang="ko-KR" altLang="en-US" dirty="0"/>
              <a:t>세팅해 </a:t>
            </a:r>
            <a:br>
              <a:rPr lang="en-US" altLang="ko-KR" dirty="0"/>
            </a:br>
            <a:r>
              <a:rPr lang="ko-KR" altLang="en-US" dirty="0"/>
              <a:t>요청 접수 시 </a:t>
            </a:r>
            <a:r>
              <a:rPr lang="en-US" altLang="ko-KR" dirty="0"/>
              <a:t>email </a:t>
            </a:r>
            <a:r>
              <a:rPr lang="ko-KR" altLang="en-US" dirty="0"/>
              <a:t>을 받을 수 있도록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3150A4-5D1E-65BB-601E-326B310DB84C}"/>
              </a:ext>
            </a:extLst>
          </p:cNvPr>
          <p:cNvSpPr/>
          <p:nvPr/>
        </p:nvSpPr>
        <p:spPr>
          <a:xfrm>
            <a:off x="6249880" y="3799643"/>
            <a:ext cx="1473693" cy="186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7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작업 사례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AB128-F574-53B2-0BCC-2B585DA75ED8}"/>
              </a:ext>
            </a:extLst>
          </p:cNvPr>
          <p:cNvSpPr txBox="1"/>
          <p:nvPr/>
        </p:nvSpPr>
        <p:spPr>
          <a:xfrm>
            <a:off x="281808" y="85567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홀리인코드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D8734D-DC5C-4E59-367C-5D9B456B5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1"/>
          <a:stretch/>
        </p:blipFill>
        <p:spPr>
          <a:xfrm>
            <a:off x="680443" y="1439594"/>
            <a:ext cx="2415095" cy="5282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354AC9-23D0-BFFB-DD8C-7026D76B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" b="1"/>
          <a:stretch/>
        </p:blipFill>
        <p:spPr>
          <a:xfrm>
            <a:off x="3356531" y="1439594"/>
            <a:ext cx="2430852" cy="52826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727BAA-5306-F699-2968-3B60AEA84228}"/>
              </a:ext>
            </a:extLst>
          </p:cNvPr>
          <p:cNvSpPr txBox="1"/>
          <p:nvPr/>
        </p:nvSpPr>
        <p:spPr>
          <a:xfrm>
            <a:off x="6096000" y="5910927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위젯 배경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폰트 색상 반전 요청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945E28-BB84-284A-7A97-848938D53731}"/>
              </a:ext>
            </a:extLst>
          </p:cNvPr>
          <p:cNvSpPr/>
          <p:nvPr/>
        </p:nvSpPr>
        <p:spPr>
          <a:xfrm>
            <a:off x="10298629" y="5772427"/>
            <a:ext cx="170471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59849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작업 사례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AB128-F574-53B2-0BCC-2B585DA75ED8}"/>
              </a:ext>
            </a:extLst>
          </p:cNvPr>
          <p:cNvSpPr txBox="1"/>
          <p:nvPr/>
        </p:nvSpPr>
        <p:spPr>
          <a:xfrm>
            <a:off x="281808" y="855677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플뤼에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727BAA-5306-F699-2968-3B60AEA84228}"/>
              </a:ext>
            </a:extLst>
          </p:cNvPr>
          <p:cNvSpPr txBox="1"/>
          <p:nvPr/>
        </p:nvSpPr>
        <p:spPr>
          <a:xfrm>
            <a:off x="8366627" y="4739563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위젯 일부 요소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0A0F27-7843-D00E-8ECF-9EE2CE37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8" y="2013963"/>
            <a:ext cx="7859826" cy="30949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C3C93C-ABEC-3BBE-AB61-9300FF56C3DD}"/>
              </a:ext>
            </a:extLst>
          </p:cNvPr>
          <p:cNvSpPr/>
          <p:nvPr/>
        </p:nvSpPr>
        <p:spPr>
          <a:xfrm>
            <a:off x="10298629" y="5772427"/>
            <a:ext cx="170471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320596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작업 사례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AB128-F574-53B2-0BCC-2B585DA75ED8}"/>
              </a:ext>
            </a:extLst>
          </p:cNvPr>
          <p:cNvSpPr txBox="1"/>
          <p:nvPr/>
        </p:nvSpPr>
        <p:spPr>
          <a:xfrm>
            <a:off x="281808" y="855677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3. </a:t>
            </a: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미네랄 바이오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CA691B-B214-53F6-7646-D8638D94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8" y="4017146"/>
            <a:ext cx="6732617" cy="2725872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89F4D4-F13D-C71A-F369-AE46030D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8" y="1439594"/>
            <a:ext cx="5712903" cy="2424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4B3E5-8B54-3A50-5624-7C2DCF656C41}"/>
              </a:ext>
            </a:extLst>
          </p:cNvPr>
          <p:cNvSpPr txBox="1"/>
          <p:nvPr/>
        </p:nvSpPr>
        <p:spPr>
          <a:xfrm>
            <a:off x="6266576" y="1439594"/>
            <a:ext cx="552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메인 가로스크롤 위젯 요청 시안과 동일하게 커스텀 요청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(PC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Mobile)</a:t>
            </a:r>
          </a:p>
          <a:p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레이아웃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폰트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글자수 노출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여백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별점 작업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썸네일 수정 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294898-C8C9-9382-E91A-20BA7470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830" y="3286846"/>
            <a:ext cx="5890091" cy="2832538"/>
          </a:xfrm>
          <a:prstGeom prst="rect">
            <a:avLst/>
          </a:prstGeom>
        </p:spPr>
      </p:pic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9F345453-1C3E-061D-824A-BA7D25CD66BB}"/>
              </a:ext>
            </a:extLst>
          </p:cNvPr>
          <p:cNvSpPr/>
          <p:nvPr/>
        </p:nvSpPr>
        <p:spPr>
          <a:xfrm rot="1392289">
            <a:off x="5572776" y="2190588"/>
            <a:ext cx="1342238" cy="780177"/>
          </a:xfrm>
          <a:prstGeom prst="curved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F69A-D7BD-89EB-5784-D19EC4BF522F}"/>
              </a:ext>
            </a:extLst>
          </p:cNvPr>
          <p:cNvSpPr txBox="1"/>
          <p:nvPr/>
        </p:nvSpPr>
        <p:spPr>
          <a:xfrm>
            <a:off x="7139031" y="6484690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Wingdings" panose="05000000000000000000" pitchFamily="2" charset="2"/>
              </a:rPr>
              <a:t>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Wingdings" panose="05000000000000000000" pitchFamily="2" charset="2"/>
              </a:rPr>
              <a:t>시안</a:t>
            </a:r>
            <a:endParaRPr lang="ko-KR" altLang="en-US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BDD169-9AD5-F48B-7F8E-20A75B16F692}"/>
              </a:ext>
            </a:extLst>
          </p:cNvPr>
          <p:cNvSpPr/>
          <p:nvPr/>
        </p:nvSpPr>
        <p:spPr>
          <a:xfrm>
            <a:off x="10298629" y="5772427"/>
            <a:ext cx="170471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1013485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작업 사례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AB128-F574-53B2-0BCC-2B585DA75ED8}"/>
              </a:ext>
            </a:extLst>
          </p:cNvPr>
          <p:cNvSpPr txBox="1"/>
          <p:nvPr/>
        </p:nvSpPr>
        <p:spPr>
          <a:xfrm>
            <a:off x="281808" y="855677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3. </a:t>
            </a: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미네랄 바이오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21ACAC-A862-0152-B9D4-08603DB0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8" y="1735803"/>
            <a:ext cx="7632192" cy="3386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700CE3-BEC3-FAFA-25D0-517E2127864A}"/>
              </a:ext>
            </a:extLst>
          </p:cNvPr>
          <p:cNvSpPr txBox="1"/>
          <p:nvPr/>
        </p:nvSpPr>
        <p:spPr>
          <a:xfrm>
            <a:off x="8109979" y="1735803"/>
            <a:ext cx="38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전체리뷰게시판 갤러리위젯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일부 요소 제거 및 여백 수정</a:t>
            </a:r>
          </a:p>
        </p:txBody>
      </p:sp>
    </p:spTree>
    <p:extLst>
      <p:ext uri="{BB962C8B-B14F-4D97-AF65-F5344CB8AC3E}">
        <p14:creationId xmlns:p14="http://schemas.microsoft.com/office/powerpoint/2010/main" val="235986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작업 사례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AB128-F574-53B2-0BCC-2B585DA75ED8}"/>
              </a:ext>
            </a:extLst>
          </p:cNvPr>
          <p:cNvSpPr txBox="1"/>
          <p:nvPr/>
        </p:nvSpPr>
        <p:spPr>
          <a:xfrm>
            <a:off x="281808" y="85567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4. </a:t>
            </a: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포트레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700CE3-BEC3-FAFA-25D0-517E2127864A}"/>
              </a:ext>
            </a:extLst>
          </p:cNvPr>
          <p:cNvSpPr txBox="1"/>
          <p:nvPr/>
        </p:nvSpPr>
        <p:spPr>
          <a:xfrm>
            <a:off x="281808" y="5679156"/>
            <a:ext cx="6507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상품 상세페이지 리스트 위젯</a:t>
            </a: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레이아웃 </a:t>
            </a:r>
            <a:r>
              <a:rPr lang="ko-KR" altLang="en-US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요청시안대로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커스텀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(PC / Mobile)</a:t>
            </a:r>
          </a:p>
          <a:p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레이아웃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폰트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썸네일 </a:t>
            </a:r>
            <a:r>
              <a:rPr lang="ko-KR" altLang="en-US" sz="1600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노출수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여백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요소 숨김 등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endParaRPr lang="ko-KR" altLang="en-US" sz="16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F27CD9-0434-6CAA-24B0-8F66394C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33" y="1442906"/>
            <a:ext cx="5209170" cy="4465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D4CD51-E529-70B3-DCD2-683EAA86E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8" y="1439594"/>
            <a:ext cx="6333432" cy="371963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BA06351-05B0-1E3E-1D3B-6C83A45768B9}"/>
              </a:ext>
            </a:extLst>
          </p:cNvPr>
          <p:cNvSpPr/>
          <p:nvPr/>
        </p:nvSpPr>
        <p:spPr>
          <a:xfrm>
            <a:off x="6278743" y="3000760"/>
            <a:ext cx="847288" cy="41106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AF5A33-A3CF-06B4-2E24-88E5F4F8EB85}"/>
              </a:ext>
            </a:extLst>
          </p:cNvPr>
          <p:cNvSpPr/>
          <p:nvPr/>
        </p:nvSpPr>
        <p:spPr>
          <a:xfrm>
            <a:off x="10298629" y="5772427"/>
            <a:ext cx="170471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147421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작업 사례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AB128-F574-53B2-0BCC-2B585DA75ED8}"/>
              </a:ext>
            </a:extLst>
          </p:cNvPr>
          <p:cNvSpPr txBox="1"/>
          <p:nvPr/>
        </p:nvSpPr>
        <p:spPr>
          <a:xfrm>
            <a:off x="281808" y="85567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4. </a:t>
            </a: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포트레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700CE3-BEC3-FAFA-25D0-517E2127864A}"/>
              </a:ext>
            </a:extLst>
          </p:cNvPr>
          <p:cNvSpPr txBox="1"/>
          <p:nvPr/>
        </p:nvSpPr>
        <p:spPr>
          <a:xfrm>
            <a:off x="281808" y="5679157"/>
            <a:ext cx="574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전체 리뷰 페이지 리스트 위젯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레이아웃 요청시안대로 커스텀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(PC / Mobile)</a:t>
            </a:r>
            <a:endParaRPr lang="en-US" altLang="ko-KR" sz="160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레이아웃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폰트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썸네일 노출수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라인 색상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여백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요소 숨김 등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endParaRPr lang="ko-KR" altLang="en-US" sz="160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3AE52-33B8-998C-F2D6-696C2EF8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8" y="1439594"/>
            <a:ext cx="6345495" cy="3956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0109C6-C099-B7D0-CBD7-41E5213A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989" y="1439594"/>
            <a:ext cx="5308103" cy="330556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FA0E934-6699-2FAC-E685-19B74A1C39D7}"/>
              </a:ext>
            </a:extLst>
          </p:cNvPr>
          <p:cNvSpPr/>
          <p:nvPr/>
        </p:nvSpPr>
        <p:spPr>
          <a:xfrm>
            <a:off x="6272002" y="3529267"/>
            <a:ext cx="847288" cy="41106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16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작업 사례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AB128-F574-53B2-0BCC-2B585DA75ED8}"/>
              </a:ext>
            </a:extLst>
          </p:cNvPr>
          <p:cNvSpPr txBox="1"/>
          <p:nvPr/>
        </p:nvSpPr>
        <p:spPr>
          <a:xfrm>
            <a:off x="281808" y="85567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4. </a:t>
            </a: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포트레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700CE3-BEC3-FAFA-25D0-517E2127864A}"/>
              </a:ext>
            </a:extLst>
          </p:cNvPr>
          <p:cNvSpPr txBox="1"/>
          <p:nvPr/>
        </p:nvSpPr>
        <p:spPr>
          <a:xfrm>
            <a:off x="399253" y="5787705"/>
            <a:ext cx="6303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모바일 리스트 위젯</a:t>
            </a:r>
            <a:endParaRPr lang="en-US" altLang="ko-KR" sz="160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레이아웃 수정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폰트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요소 숨김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썸네일 노출 수</a:t>
            </a:r>
            <a:r>
              <a:rPr lang="en-US" altLang="ko-KR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버튼 및 라인 색상 변경 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1EAD7-2FEB-91F1-2734-AC01DBBF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50" y="1317342"/>
            <a:ext cx="2311344" cy="4628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D548CD-0637-C7B0-D4B5-2CE07135C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22" y="1317342"/>
            <a:ext cx="2377576" cy="41942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56F0E24-E8AF-9111-4436-36043E7A63D7}"/>
              </a:ext>
            </a:extLst>
          </p:cNvPr>
          <p:cNvSpPr/>
          <p:nvPr/>
        </p:nvSpPr>
        <p:spPr>
          <a:xfrm>
            <a:off x="4719730" y="3208923"/>
            <a:ext cx="847288" cy="41106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0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C417EB-C95F-3B1B-8DBE-97F48873395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800225" y="-1155484"/>
            <a:chExt cx="12192000" cy="68580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1329B1-6360-DD66-2008-5B295C599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0225" y="-1155484"/>
              <a:ext cx="12192000" cy="68580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E34685-2C8F-58FF-7B73-508CB0BE70B2}"/>
                </a:ext>
              </a:extLst>
            </p:cNvPr>
            <p:cNvSpPr txBox="1"/>
            <p:nvPr/>
          </p:nvSpPr>
          <p:spPr>
            <a:xfrm>
              <a:off x="1674812" y="1858017"/>
              <a:ext cx="4981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>
                  <a:solidFill>
                    <a:schemeClr val="bg1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</a:rPr>
                <a:t>감사합니다</a:t>
              </a:r>
              <a:endParaRPr lang="ko-KR" altLang="en-US" sz="4800" b="1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06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17924" y="1614272"/>
            <a:ext cx="6310880" cy="362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업무 소개</a:t>
            </a:r>
            <a:endParaRPr lang="en-US" altLang="ko-KR" sz="2400" b="1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업무 프로세스</a:t>
            </a:r>
            <a:endParaRPr lang="en-US" altLang="ko-KR" sz="2400" b="1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업무 요청 현황</a:t>
            </a:r>
            <a:endParaRPr lang="en-US" altLang="ko-KR" sz="2400" b="1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작업 사례</a:t>
            </a:r>
            <a:endParaRPr lang="en-US" altLang="ko-KR" sz="2400" b="1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BA0731B-82D7-485A-D5FC-4EB4FA9E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Index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9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Pretendard Variable Medium" panose="02000003000000020004" pitchFamily="2" charset="-127"/>
              </a:rPr>
              <a:t>1</a:t>
            </a:r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업무 소개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36175-3098-A027-C3E3-B20FD20282B9}"/>
              </a:ext>
            </a:extLst>
          </p:cNvPr>
          <p:cNvSpPr txBox="1"/>
          <p:nvPr/>
        </p:nvSpPr>
        <p:spPr>
          <a:xfrm>
            <a:off x="1459154" y="1996580"/>
            <a:ext cx="9273693" cy="18466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업무 개요</a:t>
            </a:r>
            <a:endParaRPr lang="en-US" altLang="ko-KR" sz="240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크리마 리뷰위젯 커스텀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CSS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작업은 고객의 요청에 따라 크리마 리뷰 위젯의 디자인을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CSS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를 통해</a:t>
            </a:r>
            <a:b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맞춤화하는 업무입니다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과정은 요청 접수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검토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견적 제공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결제 확인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작업 진행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그리고 완료 후 확인 등의 단계를 거칩니다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  <a:endParaRPr lang="ko-KR" altLang="en-US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47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업무 프로세스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36175-3098-A027-C3E3-B20FD20282B9}"/>
              </a:ext>
            </a:extLst>
          </p:cNvPr>
          <p:cNvSpPr txBox="1"/>
          <p:nvPr/>
        </p:nvSpPr>
        <p:spPr>
          <a:xfrm>
            <a:off x="1493618" y="1996580"/>
            <a:ext cx="9342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요청 접수</a:t>
            </a:r>
            <a:endParaRPr lang="en-US" altLang="ko-KR" sz="240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sz="240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구글폼 활용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모든 요청은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구글폼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을 통해 접수됩니다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구글폼 링크는 고객에게 사전 공유되어 있습니다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폼 항목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회사정보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담당자 정보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커스텀 요청 위젯 정보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요청 내용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시안 첨부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필요시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  <a:endParaRPr lang="ko-KR" altLang="en-US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4BCB8-8D53-D441-090B-C79F25F552B8}"/>
              </a:ext>
            </a:extLst>
          </p:cNvPr>
          <p:cNvSpPr txBox="1"/>
          <p:nvPr/>
        </p:nvSpPr>
        <p:spPr>
          <a:xfrm>
            <a:off x="1626833" y="4205341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hlinkClick r:id="rId3"/>
              </a:rPr>
              <a:t>아메바 </a:t>
            </a:r>
            <a:r>
              <a:rPr lang="ko-KR" altLang="en-US" dirty="0" err="1">
                <a:hlinkClick r:id="rId3"/>
              </a:rPr>
              <a:t>커스텀위젯</a:t>
            </a:r>
            <a:r>
              <a:rPr lang="ko-KR" altLang="en-US" dirty="0">
                <a:hlinkClick r:id="rId3"/>
              </a:rPr>
              <a:t> 소개</a:t>
            </a:r>
            <a:r>
              <a:rPr lang="en-US" altLang="ko-KR" dirty="0">
                <a:hlinkClick r:id="rId3"/>
              </a:rPr>
              <a:t>:  </a:t>
            </a:r>
            <a:r>
              <a:rPr lang="ko-KR" altLang="en-US" dirty="0" err="1">
                <a:hlinkClick r:id="rId3"/>
              </a:rPr>
              <a:t>파트너스</a:t>
            </a:r>
            <a:r>
              <a:rPr lang="ko-KR" altLang="en-US" dirty="0">
                <a:hlinkClick r:id="rId3"/>
              </a:rPr>
              <a:t> 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183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업무 프로세스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36175-3098-A027-C3E3-B20FD20282B9}"/>
              </a:ext>
            </a:extLst>
          </p:cNvPr>
          <p:cNvSpPr txBox="1"/>
          <p:nvPr/>
        </p:nvSpPr>
        <p:spPr>
          <a:xfrm>
            <a:off x="1746893" y="1996580"/>
            <a:ext cx="869821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요청 검토</a:t>
            </a:r>
            <a:endParaRPr lang="en-US" altLang="ko-KR" sz="2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가능 여부 판단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: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접수된 요청을 검토하여 작업 가능 여부를 판단합니다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- </a:t>
            </a:r>
            <a:r>
              <a:rPr lang="ko-KR" altLang="en-US" dirty="0">
                <a:solidFill>
                  <a:schemeClr val="accent2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정보 충분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: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요청서에 필요한 정보가 충분하다면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작업 가능 여부를 판단합니다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- </a:t>
            </a:r>
            <a:r>
              <a:rPr lang="ko-KR" altLang="en-US" dirty="0">
                <a:solidFill>
                  <a:schemeClr val="accent6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정보 부족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: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정보가 부족하면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이메일 또는 카카오톡을 통해 고객에게 추가 정보를 요청합니다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	     (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가끔 전화 통화를 원하시는 고객도 존재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66923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업무 프로세스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36175-3098-A027-C3E3-B20FD20282B9}"/>
              </a:ext>
            </a:extLst>
          </p:cNvPr>
          <p:cNvSpPr txBox="1"/>
          <p:nvPr/>
        </p:nvSpPr>
        <p:spPr>
          <a:xfrm>
            <a:off x="1505641" y="1996580"/>
            <a:ext cx="846898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3. </a:t>
            </a:r>
            <a:r>
              <a:rPr lang="ko-KR" altLang="en-US" sz="2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견적 및 안내</a:t>
            </a:r>
            <a:endParaRPr lang="en-US" altLang="ko-KR" sz="2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작업 가능 시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작업 가능 여부 판단 후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고객에게 이메일로 견적서 및 결제 안내를 송부합니다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작업 불가능 시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작업이 불가능할 경우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이유를 명시하여 이메일 또는 </a:t>
            </a:r>
            <a:r>
              <a:rPr lang="ko-KR" altLang="en-US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카카오톡로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안내합니다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	       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커스텀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CSS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관련 요청이 아닌 경우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크리마팀에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직접 문의하도록 요청합니다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	        (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설치 관련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리뷰 위젯 오류 관련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  </a:t>
            </a:r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3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업무 프로세스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36175-3098-A027-C3E3-B20FD20282B9}"/>
              </a:ext>
            </a:extLst>
          </p:cNvPr>
          <p:cNvSpPr txBox="1"/>
          <p:nvPr/>
        </p:nvSpPr>
        <p:spPr>
          <a:xfrm>
            <a:off x="1781356" y="1996580"/>
            <a:ext cx="862928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4. </a:t>
            </a:r>
            <a:r>
              <a:rPr lang="ko-KR" altLang="en-US" sz="240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결제 및 컨펌</a:t>
            </a:r>
            <a:endParaRPr lang="en-US" altLang="ko-KR" sz="240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sz="240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견적 송부</a:t>
            </a:r>
            <a:r>
              <a:rPr lang="en-US" altLang="ko-KR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: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고객에게 견적 및 결제 안내를 송부합니다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800100" lvl="1" indent="-342900">
              <a:buAutoNum type="arabicPeriod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세금계산서 또는 현금영수증 발급여부 질문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800100" lvl="1" indent="-342900">
              <a:buAutoNum type="arabicPeriod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입금 정보 안내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(42009865404011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기업은행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아메바컴퍼니 주식회사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결제 확인</a:t>
            </a:r>
            <a:r>
              <a:rPr lang="en-US" altLang="ko-KR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: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고객이 결제를 완료하면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결제 확인 후 작업을 진행합니다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	 (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간혹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즉시 결제가 어려운 고객들이 계시면 선 작업 후 결제 안내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	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결제 확인은 회사의 회계팀 또는 결제 담당 부서와 협조하여 진행합니다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800100" lvl="1" indent="-342900">
              <a:buAutoNum type="arabicPeriod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선 결제 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–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전자세금계산서 </a:t>
            </a:r>
            <a:r>
              <a:rPr lang="ko-KR" altLang="en-US">
                <a:solidFill>
                  <a:schemeClr val="accent2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영수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용 발급 요청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(Thu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님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후 결제 시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전자세금계산서 </a:t>
            </a:r>
            <a:r>
              <a:rPr lang="ko-KR" altLang="en-US">
                <a:solidFill>
                  <a:schemeClr val="accent6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청구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용 발급 요청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(Thu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님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 </a:t>
            </a:r>
            <a:endParaRPr lang="ko-KR" altLang="en-US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05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업무 프로세스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36175-3098-A027-C3E3-B20FD20282B9}"/>
              </a:ext>
            </a:extLst>
          </p:cNvPr>
          <p:cNvSpPr txBox="1"/>
          <p:nvPr/>
        </p:nvSpPr>
        <p:spPr>
          <a:xfrm>
            <a:off x="884477" y="1996580"/>
            <a:ext cx="83305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5. </a:t>
            </a:r>
            <a:r>
              <a:rPr lang="ko-KR" altLang="en-US" sz="2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작업 진행</a:t>
            </a:r>
            <a:endParaRPr lang="en-US" altLang="ko-KR" sz="2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작업 진행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고객이 요청한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CSS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커스텀 작업을 진행합니다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작업 완료 후 확인 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(QA)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작업 완료 후 고객에게 결과물을 전달하고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b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                               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수정 요청이 있을 경우 추가 작업을 진행합니다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9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BB45F246-78E3-C216-6CE0-0E418E39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 lIns="324000">
            <a:norm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3. </a:t>
            </a:r>
            <a:r>
              <a:rPr lang="ko-KR" altLang="en-US" sz="2400" b="1">
                <a:solidFill>
                  <a:schemeClr val="bg1"/>
                </a:solidFill>
                <a:cs typeface="Pretendard Variable Medium" panose="02000003000000020004" pitchFamily="2" charset="-127"/>
              </a:rPr>
              <a:t>작업 요청 현황</a:t>
            </a:r>
            <a:endParaRPr lang="ko-KR" altLang="en-US" sz="2400" b="1" dirty="0">
              <a:solidFill>
                <a:schemeClr val="bg1"/>
              </a:solidFill>
              <a:cs typeface="Pretendard Variable Medium" panose="02000003000000020004" pitchFamily="2" charset="-127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9E80F0D6-8B6A-4AB6-1000-DDC567F15CD2}"/>
              </a:ext>
            </a:extLst>
          </p:cNvPr>
          <p:cNvSpPr txBox="1"/>
          <p:nvPr/>
        </p:nvSpPr>
        <p:spPr>
          <a:xfrm>
            <a:off x="2397502" y="1601028"/>
            <a:ext cx="739699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신청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Page : </a:t>
            </a:r>
            <a:r>
              <a:rPr lang="ko-KR" altLang="en-US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https://docs.google.com/spreadsheets/d/1WdWcmkDFkYHEewS2hNbBaWBxpzW2iJZrFUqPwZqZ0j0/edit?gid=507128488#gid=507128488</a:t>
            </a:r>
            <a:br>
              <a:rPr lang="en-US" altLang="ko-KR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endParaRPr lang="en-US" altLang="ko-KR" sz="12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신청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Data </a:t>
            </a:r>
            <a:r>
              <a:rPr lang="ko-KR" altLang="en-US" sz="1200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구글폼</a:t>
            </a:r>
            <a:r>
              <a:rPr lang="en-US" altLang="ko-KR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200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접수시</a:t>
            </a:r>
            <a:r>
              <a:rPr lang="ko-KR" altLang="en-US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이메일 발송 및 저장됨</a:t>
            </a:r>
            <a:r>
              <a:rPr lang="en-US" altLang="ko-KR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   </a:t>
            </a:r>
            <a:br>
              <a:rPr lang="en-US" altLang="ko-KR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en-US" altLang="ko-KR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  </a:t>
            </a:r>
            <a:r>
              <a:rPr lang="en-US" altLang="ko-KR" sz="12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3"/>
              </a:rPr>
              <a:t>https://docs.google.com/forms/d/1fWYfxhvorrVS5jczNh2hJdkJR9qKYuLUMfTEcJUFgvI/edit</a:t>
            </a:r>
            <a:endParaRPr lang="en-US" altLang="ko-KR" sz="12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15879B-AD6D-B4BC-F507-0756CECF00EB}"/>
              </a:ext>
            </a:extLst>
          </p:cNvPr>
          <p:cNvSpPr/>
          <p:nvPr/>
        </p:nvSpPr>
        <p:spPr>
          <a:xfrm>
            <a:off x="2397503" y="3958913"/>
            <a:ext cx="17047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07759-EF7D-22B2-BBD4-67C94FF53CFA}"/>
              </a:ext>
            </a:extLst>
          </p:cNvPr>
          <p:cNvSpPr/>
          <p:nvPr/>
        </p:nvSpPr>
        <p:spPr>
          <a:xfrm>
            <a:off x="2397502" y="3211173"/>
            <a:ext cx="170471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78804-D48A-134A-C902-6B07EA521674}"/>
              </a:ext>
            </a:extLst>
          </p:cNvPr>
          <p:cNvSpPr/>
          <p:nvPr/>
        </p:nvSpPr>
        <p:spPr>
          <a:xfrm>
            <a:off x="2397503" y="4708622"/>
            <a:ext cx="170471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672D5-E67A-093B-416A-8AC47AEBDEBB}"/>
              </a:ext>
            </a:extLst>
          </p:cNvPr>
          <p:cNvSpPr txBox="1"/>
          <p:nvPr/>
        </p:nvSpPr>
        <p:spPr>
          <a:xfrm>
            <a:off x="4269995" y="4097412"/>
            <a:ext cx="37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시안 상담 후 컨펌 미진행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CA9E7-1699-8FC7-DE3E-71DA227B950C}"/>
              </a:ext>
            </a:extLst>
          </p:cNvPr>
          <p:cNvSpPr txBox="1"/>
          <p:nvPr/>
        </p:nvSpPr>
        <p:spPr>
          <a:xfrm>
            <a:off x="4269995" y="3349672"/>
            <a:ext cx="37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견적 안내 후 미응답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74517-8017-CA0A-1081-C51ADD1AECF1}"/>
              </a:ext>
            </a:extLst>
          </p:cNvPr>
          <p:cNvSpPr txBox="1"/>
          <p:nvPr/>
        </p:nvSpPr>
        <p:spPr>
          <a:xfrm>
            <a:off x="4269996" y="4845153"/>
            <a:ext cx="37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작업 진행 완료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7BD107-9001-957D-8324-8C990BDDDCE2}"/>
              </a:ext>
            </a:extLst>
          </p:cNvPr>
          <p:cNvSpPr/>
          <p:nvPr/>
        </p:nvSpPr>
        <p:spPr>
          <a:xfrm>
            <a:off x="2397502" y="5458331"/>
            <a:ext cx="170471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974092-7E82-D618-9C9C-8952702F16A4}"/>
              </a:ext>
            </a:extLst>
          </p:cNvPr>
          <p:cNvSpPr txBox="1"/>
          <p:nvPr/>
        </p:nvSpPr>
        <p:spPr>
          <a:xfrm>
            <a:off x="4269995" y="5596830"/>
            <a:ext cx="405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커스텀 위젯 문의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X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크리마팀으로 전달</a:t>
            </a:r>
          </a:p>
        </p:txBody>
      </p:sp>
    </p:spTree>
    <p:extLst>
      <p:ext uri="{BB962C8B-B14F-4D97-AF65-F5344CB8AC3E}">
        <p14:creationId xmlns:p14="http://schemas.microsoft.com/office/powerpoint/2010/main" val="1897036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16104</TotalTime>
  <Words>677</Words>
  <Application>Microsoft Office PowerPoint</Application>
  <PresentationFormat>와이드스크린</PresentationFormat>
  <Paragraphs>105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Pretendard Variable SemiBold</vt:lpstr>
      <vt:lpstr>Pretendard Variable Medium</vt:lpstr>
      <vt:lpstr>Pretendard Variable Black</vt:lpstr>
      <vt:lpstr>Arial</vt:lpstr>
      <vt:lpstr>Office 테마</vt:lpstr>
      <vt:lpstr>Crema Custom CSS  인수인계서</vt:lpstr>
      <vt:lpstr>Index</vt:lpstr>
      <vt:lpstr>1. 업무 소개</vt:lpstr>
      <vt:lpstr>2. 업무 프로세스</vt:lpstr>
      <vt:lpstr>2. 업무 프로세스</vt:lpstr>
      <vt:lpstr>2. 업무 프로세스</vt:lpstr>
      <vt:lpstr>2. 업무 프로세스</vt:lpstr>
      <vt:lpstr>2. 업무 프로세스</vt:lpstr>
      <vt:lpstr>3. 작업 요청 현황</vt:lpstr>
      <vt:lpstr>3. 작업 요청 현황</vt:lpstr>
      <vt:lpstr>4. 작업 사례</vt:lpstr>
      <vt:lpstr>4. 작업 사례</vt:lpstr>
      <vt:lpstr>4. 작업 사례</vt:lpstr>
      <vt:lpstr>4. 작업 사례</vt:lpstr>
      <vt:lpstr>4. 작업 사례</vt:lpstr>
      <vt:lpstr>4. 작업 사례</vt:lpstr>
      <vt:lpstr>4. 작업 사례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용현</dc:creator>
  <cp:lastModifiedBy>지선 배</cp:lastModifiedBy>
  <cp:revision>124</cp:revision>
  <dcterms:created xsi:type="dcterms:W3CDTF">2020-03-11T00:36:28Z</dcterms:created>
  <dcterms:modified xsi:type="dcterms:W3CDTF">2024-07-23T02:22:03Z</dcterms:modified>
</cp:coreProperties>
</file>